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charts/chart2.xml" ContentType="application/vnd.openxmlformats-officedocument.drawingml.chart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918400" cy="43891200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3367A9"/>
    <a:srgbClr val="81D1FF"/>
    <a:srgbClr val="BBE4F9"/>
    <a:srgbClr val="E5F3F9"/>
    <a:srgbClr val="5B98B7"/>
    <a:srgbClr val="52B5E7"/>
    <a:srgbClr val="EBB50B"/>
    <a:srgbClr val="EBCD42"/>
    <a:srgbClr val="0076E8"/>
    <a:srgbClr val="014C9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 horzBarState="maximized">
    <p:restoredLeft sz="6436" autoAdjust="0"/>
    <p:restoredTop sz="99714" autoAdjust="0"/>
  </p:normalViewPr>
  <p:slideViewPr>
    <p:cSldViewPr>
      <p:cViewPr>
        <p:scale>
          <a:sx n="33" d="100"/>
          <a:sy n="33" d="100"/>
        </p:scale>
        <p:origin x="-1344" y="344"/>
      </p:cViewPr>
      <p:guideLst>
        <p:guide orient="horz"/>
        <p:guide orient="horz" pos="25920"/>
        <p:guide orient="horz" pos="3024"/>
        <p:guide orient="horz" pos="768"/>
        <p:guide orient="horz" pos="2304"/>
        <p:guide orient="horz" pos="26496"/>
        <p:guide pos="-2592"/>
        <p:guide pos="19872"/>
        <p:guide pos="864"/>
        <p:guide pos="9888"/>
        <p:guide pos="432"/>
        <p:guide pos="20304"/>
        <p:guide pos="23328"/>
        <p:guide pos="108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plotArea>
      <c:layout>
        <c:manualLayout>
          <c:layoutTarget val="inner"/>
          <c:xMode val="edge"/>
          <c:yMode val="edge"/>
          <c:x val="0.0770638305628463"/>
          <c:y val="0.0870613517060367"/>
          <c:w val="0.672936162426812"/>
          <c:h val="0.707678313648294"/>
        </c:manualLayout>
      </c:layout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Larger number</c:v>
                </c:pt>
              </c:strCache>
            </c:strRef>
          </c:tx>
          <c:spPr>
            <a:solidFill>
              <a:srgbClr val="014C94"/>
            </a:solidFill>
            <a:ln>
              <a:solidFill>
                <a:schemeClr val="tx1"/>
              </a:solidFill>
            </a:ln>
            <a:effectLst>
              <a:outerShdw blurRad="50800" dist="38100" dir="13260000" algn="tl" rotWithShape="0">
                <a:srgbClr val="000000">
                  <a:alpha val="43000"/>
                </a:srgbClr>
              </a:outerShdw>
            </a:effectLst>
          </c:spPr>
          <c:cat>
            <c:strRef>
              <c:f>Feuil1!$A$2:$A$3</c:f>
              <c:strCache>
                <c:ptCount val="2"/>
                <c:pt idx="0">
                  <c:v>Compatible</c:v>
                </c:pt>
                <c:pt idx="1">
                  <c:v>Incompatible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55.65965287573822</c:v>
                </c:pt>
                <c:pt idx="1">
                  <c:v>51.23562650437607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Smaller number</c:v>
                </c:pt>
              </c:strCache>
            </c:strRef>
          </c:tx>
          <c:spPr>
            <a:solidFill>
              <a:srgbClr val="52B5E7"/>
            </a:solidFill>
            <a:ln>
              <a:solidFill>
                <a:schemeClr val="tx2"/>
              </a:solidFill>
            </a:ln>
            <a:effectLst>
              <a:outerShdw blurRad="50800" dist="38100" dir="13500000" algn="tl" rotWithShape="0">
                <a:srgbClr val="000000">
                  <a:alpha val="43000"/>
                </a:srgbClr>
              </a:outerShdw>
            </a:effectLst>
          </c:spPr>
          <c:cat>
            <c:strRef>
              <c:f>Feuil1!$A$2:$A$3</c:f>
              <c:strCache>
                <c:ptCount val="2"/>
                <c:pt idx="0">
                  <c:v>Compatible</c:v>
                </c:pt>
                <c:pt idx="1">
                  <c:v>Incompatible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44.34034712426178</c:v>
                </c:pt>
                <c:pt idx="1">
                  <c:v>48.7643734956239</c:v>
                </c:pt>
              </c:numCache>
            </c:numRef>
          </c:val>
        </c:ser>
        <c:axId val="464978280"/>
        <c:axId val="464984472"/>
      </c:barChart>
      <c:catAx>
        <c:axId val="464978280"/>
        <c:scaling>
          <c:orientation val="minMax"/>
        </c:scaling>
        <c:axPos val="b"/>
        <c:tickLblPos val="nextTo"/>
        <c:spPr>
          <a:ln>
            <a:solidFill>
              <a:srgbClr val="81D1FF"/>
            </a:solidFill>
          </a:ln>
        </c:spPr>
        <c:txPr>
          <a:bodyPr/>
          <a:lstStyle/>
          <a:p>
            <a:pPr>
              <a:defRPr>
                <a:solidFill>
                  <a:srgbClr val="014C94"/>
                </a:solidFill>
              </a:defRPr>
            </a:pPr>
            <a:endParaRPr lang="fr-FR"/>
          </a:p>
        </c:txPr>
        <c:crossAx val="464984472"/>
        <c:crosses val="autoZero"/>
        <c:auto val="1"/>
        <c:lblAlgn val="ctr"/>
        <c:lblOffset val="0"/>
        <c:tickLblSkip val="1"/>
        <c:tickMarkSkip val="1"/>
      </c:catAx>
      <c:valAx>
        <c:axId val="464984472"/>
        <c:scaling>
          <c:orientation val="minMax"/>
          <c:max val="60.0"/>
          <c:min val="0.0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spPr>
          <a:ln>
            <a:solidFill>
              <a:srgbClr val="81D1FF"/>
            </a:solidFill>
          </a:ln>
        </c:spPr>
        <c:txPr>
          <a:bodyPr/>
          <a:lstStyle/>
          <a:p>
            <a:pPr>
              <a:defRPr>
                <a:solidFill>
                  <a:srgbClr val="014C94"/>
                </a:solidFill>
              </a:defRPr>
            </a:pPr>
            <a:endParaRPr lang="fr-FR"/>
          </a:p>
        </c:txPr>
        <c:crossAx val="464978280"/>
        <c:crosses val="autoZero"/>
        <c:crossBetween val="between"/>
        <c:majorUnit val="20.0"/>
      </c:valAx>
    </c:plotArea>
    <c:legend>
      <c:legendPos val="r"/>
      <c:layout>
        <c:manualLayout>
          <c:xMode val="edge"/>
          <c:yMode val="edge"/>
          <c:x val="0.696333282858873"/>
          <c:y val="0.261587762467192"/>
          <c:w val="0.302846065515849"/>
          <c:h val="0.348568569553806"/>
        </c:manualLayout>
      </c:layout>
      <c:txPr>
        <a:bodyPr/>
        <a:lstStyle/>
        <a:p>
          <a:pPr>
            <a:defRPr>
              <a:solidFill>
                <a:srgbClr val="014C94"/>
              </a:solidFill>
            </a:defRPr>
          </a:pPr>
          <a:endParaRPr lang="fr-FR"/>
        </a:p>
      </c:txPr>
    </c:legend>
    <c:plotVisOnly val="1"/>
    <c:dispBlanksAs val="gap"/>
  </c:chart>
  <c:txPr>
    <a:bodyPr/>
    <a:lstStyle/>
    <a:p>
      <a:pPr>
        <a:defRPr sz="4400">
          <a:solidFill>
            <a:srgbClr val="2D699E"/>
          </a:solidFill>
          <a:latin typeface="Cambria"/>
          <a:cs typeface="Cambria"/>
        </a:defRPr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8"/>
  <c:chart>
    <c:plotArea>
      <c:layout>
        <c:manualLayout>
          <c:layoutTarget val="inner"/>
          <c:xMode val="edge"/>
          <c:yMode val="edge"/>
          <c:x val="0.0770638305628463"/>
          <c:y val="0.0870613517060367"/>
          <c:w val="0.672936162426812"/>
          <c:h val="0.707678313648294"/>
        </c:manualLayout>
      </c:layout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Larger number</c:v>
                </c:pt>
              </c:strCache>
            </c:strRef>
          </c:tx>
          <c:spPr>
            <a:solidFill>
              <a:srgbClr val="014C94"/>
            </a:solidFill>
            <a:ln>
              <a:solidFill>
                <a:schemeClr val="tx1"/>
              </a:solidFill>
            </a:ln>
            <a:effectLst>
              <a:outerShdw blurRad="50800" dist="38100" dir="13260000" algn="tl" rotWithShape="0">
                <a:srgbClr val="000000">
                  <a:alpha val="43000"/>
                </a:srgbClr>
              </a:outerShdw>
            </a:effectLst>
          </c:spPr>
          <c:cat>
            <c:strRef>
              <c:f>Feuil1!$A$2:$A$3</c:f>
              <c:strCache>
                <c:ptCount val="2"/>
                <c:pt idx="0">
                  <c:v>Compatible</c:v>
                </c:pt>
                <c:pt idx="1">
                  <c:v>Incompatible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54.0</c:v>
                </c:pt>
                <c:pt idx="1">
                  <c:v>50.5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Smaller number</c:v>
                </c:pt>
              </c:strCache>
            </c:strRef>
          </c:tx>
          <c:spPr>
            <a:solidFill>
              <a:srgbClr val="52B5E7"/>
            </a:solidFill>
            <a:ln>
              <a:solidFill>
                <a:schemeClr val="tx2"/>
              </a:solidFill>
            </a:ln>
            <a:effectLst>
              <a:outerShdw blurRad="50800" dist="38100" dir="13500000" algn="tl" rotWithShape="0">
                <a:srgbClr val="000000">
                  <a:alpha val="43000"/>
                </a:srgbClr>
              </a:outerShdw>
            </a:effectLst>
          </c:spPr>
          <c:cat>
            <c:strRef>
              <c:f>Feuil1!$A$2:$A$3</c:f>
              <c:strCache>
                <c:ptCount val="2"/>
                <c:pt idx="0">
                  <c:v>Compatible</c:v>
                </c:pt>
                <c:pt idx="1">
                  <c:v>Incompatible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46.0</c:v>
                </c:pt>
                <c:pt idx="1">
                  <c:v>49.5</c:v>
                </c:pt>
              </c:numCache>
            </c:numRef>
          </c:val>
        </c:ser>
        <c:axId val="465132056"/>
        <c:axId val="465135624"/>
      </c:barChart>
      <c:catAx>
        <c:axId val="465132056"/>
        <c:scaling>
          <c:orientation val="minMax"/>
        </c:scaling>
        <c:axPos val="b"/>
        <c:tickLblPos val="nextTo"/>
        <c:spPr>
          <a:ln>
            <a:solidFill>
              <a:srgbClr val="81D1FF"/>
            </a:solidFill>
          </a:ln>
        </c:spPr>
        <c:txPr>
          <a:bodyPr/>
          <a:lstStyle/>
          <a:p>
            <a:pPr>
              <a:defRPr kern="900">
                <a:solidFill>
                  <a:srgbClr val="014C94"/>
                </a:solidFill>
              </a:defRPr>
            </a:pPr>
            <a:endParaRPr lang="fr-FR"/>
          </a:p>
        </c:txPr>
        <c:crossAx val="465135624"/>
        <c:crosses val="autoZero"/>
        <c:auto val="1"/>
        <c:lblAlgn val="ctr"/>
        <c:lblOffset val="0"/>
        <c:tickLblSkip val="1"/>
        <c:tickMarkSkip val="1"/>
      </c:catAx>
      <c:valAx>
        <c:axId val="465135624"/>
        <c:scaling>
          <c:orientation val="minMax"/>
          <c:max val="60.0"/>
          <c:min val="0.0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spPr>
          <a:ln>
            <a:solidFill>
              <a:srgbClr val="81D1FF"/>
            </a:solidFill>
          </a:ln>
        </c:spPr>
        <c:txPr>
          <a:bodyPr/>
          <a:lstStyle/>
          <a:p>
            <a:pPr>
              <a:defRPr>
                <a:solidFill>
                  <a:srgbClr val="014C94"/>
                </a:solidFill>
              </a:defRPr>
            </a:pPr>
            <a:endParaRPr lang="fr-FR"/>
          </a:p>
        </c:txPr>
        <c:crossAx val="465132056"/>
        <c:crosses val="autoZero"/>
        <c:crossBetween val="between"/>
        <c:majorUnit val="20.0"/>
      </c:valAx>
    </c:plotArea>
    <c:legend>
      <c:legendPos val="r"/>
      <c:layout>
        <c:manualLayout>
          <c:xMode val="edge"/>
          <c:yMode val="edge"/>
          <c:x val="0.696333282858873"/>
          <c:y val="0.261587762467192"/>
          <c:w val="0.302846065515849"/>
          <c:h val="0.348568569553806"/>
        </c:manualLayout>
      </c:layout>
      <c:txPr>
        <a:bodyPr/>
        <a:lstStyle/>
        <a:p>
          <a:pPr>
            <a:defRPr>
              <a:solidFill>
                <a:srgbClr val="014C94"/>
              </a:solidFill>
            </a:defRPr>
          </a:pPr>
          <a:endParaRPr lang="fr-FR"/>
        </a:p>
      </c:txPr>
    </c:legend>
    <c:plotVisOnly val="1"/>
    <c:dispBlanksAs val="gap"/>
  </c:chart>
  <c:txPr>
    <a:bodyPr/>
    <a:lstStyle/>
    <a:p>
      <a:pPr>
        <a:defRPr sz="4400">
          <a:solidFill>
            <a:srgbClr val="2D699E"/>
          </a:solidFill>
          <a:latin typeface="Cambria"/>
          <a:cs typeface="Cambria"/>
        </a:defRPr>
      </a:pPr>
      <a:endParaRPr lang="fr-F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24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669000" y="0"/>
            <a:ext cx="1424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312FE9-A4F3-421E-ABEE-E9EA53263409}" type="datetimeFigureOut">
              <a:rPr lang="fr-FR"/>
              <a:pPr/>
              <a:t>22/02/11</a:t>
            </a:fld>
            <a:endParaRPr lang="fr-FR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8615600"/>
            <a:ext cx="1424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669000" y="48615600"/>
            <a:ext cx="14249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71E87C-4C10-4DD6-A4C6-A30DC7573671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3A5CDEFC-2EF0-4ECC-9E69-CB6AB855D5D8}" type="datetimeFigureOut">
              <a:rPr lang="fr-FR"/>
              <a:pPr>
                <a:defRPr/>
              </a:pPr>
              <a:t>22/02/11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58300" y="3840163"/>
            <a:ext cx="144018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42391EF4-B4B2-4AB0-9186-27F3DC7D50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smtClean="0"/>
          </a:p>
        </p:txBody>
      </p:sp>
      <p:sp>
        <p:nvSpPr>
          <p:cNvPr id="30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147665-9970-465C-958A-5776F7D2D7BD}" type="slidenum">
              <a:rPr lang="fr-BE" smtClean="0">
                <a:latin typeface="Times" charset="0"/>
              </a:rPr>
              <a:pPr>
                <a:defRPr/>
              </a:pPr>
              <a:t>1</a:t>
            </a:fld>
            <a:endParaRPr lang="fr-BE" smtClean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68563" y="13635038"/>
            <a:ext cx="27981275" cy="94075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37125" y="24871363"/>
            <a:ext cx="2304415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46238" y="10240963"/>
            <a:ext cx="29625925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866475" y="1757363"/>
            <a:ext cx="7405688" cy="37450712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46238" y="1757363"/>
            <a:ext cx="22067837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46238" y="10240963"/>
            <a:ext cx="29625925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00325" y="28203525"/>
            <a:ext cx="27981275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00325" y="18602325"/>
            <a:ext cx="27981275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46238" y="10240963"/>
            <a:ext cx="14736762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535400" y="10240963"/>
            <a:ext cx="14736763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46238" y="9825038"/>
            <a:ext cx="1454467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46238" y="13919200"/>
            <a:ext cx="1454467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722725" y="9825038"/>
            <a:ext cx="14549438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722725" y="13919200"/>
            <a:ext cx="14549438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6238" y="1747838"/>
            <a:ext cx="10829925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69863" y="1747838"/>
            <a:ext cx="1840230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6238" y="9185275"/>
            <a:ext cx="10829925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51600" y="30724475"/>
            <a:ext cx="19751675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451600" y="3921125"/>
            <a:ext cx="19751675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51600" y="34350325"/>
            <a:ext cx="19751675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8488C4"/>
            </a:gs>
            <a:gs pos="100000">
              <a:srgbClr val="8488C4"/>
            </a:gs>
            <a:gs pos="10000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21100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21100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Times" pitchFamily="18" charset="0"/>
        </a:defRPr>
      </a:lvl2pPr>
      <a:lvl3pPr algn="ctr" defTabSz="3721100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Times" pitchFamily="18" charset="0"/>
        </a:defRPr>
      </a:lvl3pPr>
      <a:lvl4pPr algn="ctr" defTabSz="3721100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Times" pitchFamily="18" charset="0"/>
        </a:defRPr>
      </a:lvl4pPr>
      <a:lvl5pPr algn="ctr" defTabSz="3721100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Times" pitchFamily="18" charset="0"/>
        </a:defRPr>
      </a:lvl5pPr>
      <a:lvl6pPr marL="457200" algn="ctr" defTabSz="3721100" rtl="0" fontAlgn="base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Times" pitchFamily="18" charset="0"/>
        </a:defRPr>
      </a:lvl6pPr>
      <a:lvl7pPr marL="914400" algn="ctr" defTabSz="3721100" rtl="0" fontAlgn="base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Times" pitchFamily="18" charset="0"/>
        </a:defRPr>
      </a:lvl7pPr>
      <a:lvl8pPr marL="1371600" algn="ctr" defTabSz="3721100" rtl="0" fontAlgn="base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Times" pitchFamily="18" charset="0"/>
        </a:defRPr>
      </a:lvl8pPr>
      <a:lvl9pPr marL="1828800" algn="ctr" defTabSz="3721100" rtl="0" fontAlgn="base">
        <a:spcBef>
          <a:spcPct val="0"/>
        </a:spcBef>
        <a:spcAft>
          <a:spcPct val="0"/>
        </a:spcAft>
        <a:defRPr sz="17900">
          <a:solidFill>
            <a:schemeClr val="tx2"/>
          </a:solidFill>
          <a:latin typeface="Times" pitchFamily="18" charset="0"/>
        </a:defRPr>
      </a:lvl9pPr>
    </p:titleStyle>
    <p:bodyStyle>
      <a:lvl1pPr marL="1395413" indent="-1395413" algn="l" defTabSz="3721100" rtl="0" eaLnBrk="0" fontAlgn="base" hangingPunct="0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  <a:ea typeface="+mn-ea"/>
          <a:cs typeface="+mn-cs"/>
        </a:defRPr>
      </a:lvl1pPr>
      <a:lvl2pPr marL="3024188" indent="-1163638" algn="l" defTabSz="3721100" rtl="0" eaLnBrk="0" fontAlgn="base" hangingPunct="0">
        <a:spcBef>
          <a:spcPct val="20000"/>
        </a:spcBef>
        <a:spcAft>
          <a:spcPct val="0"/>
        </a:spcAft>
        <a:buChar char="–"/>
        <a:defRPr sz="11400">
          <a:solidFill>
            <a:schemeClr val="tx1"/>
          </a:solidFill>
          <a:latin typeface="+mn-lt"/>
        </a:defRPr>
      </a:lvl2pPr>
      <a:lvl3pPr marL="4651375" indent="-930275" algn="l" defTabSz="3721100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11925" indent="-931863" algn="l" defTabSz="3721100" rtl="0" eaLnBrk="0" fontAlgn="base" hangingPunct="0">
        <a:spcBef>
          <a:spcPct val="20000"/>
        </a:spcBef>
        <a:spcAft>
          <a:spcPct val="0"/>
        </a:spcAft>
        <a:buChar char="–"/>
        <a:defRPr sz="8100">
          <a:solidFill>
            <a:schemeClr val="tx1"/>
          </a:solidFill>
          <a:latin typeface="+mn-lt"/>
        </a:defRPr>
      </a:lvl4pPr>
      <a:lvl5pPr marL="8370888" indent="-928688" algn="l" defTabSz="3721100" rtl="0" eaLnBrk="0" fontAlgn="base" hangingPunct="0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5pPr>
      <a:lvl6pPr marL="8828088" indent="-928688" algn="l" defTabSz="3721100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6pPr>
      <a:lvl7pPr marL="9285288" indent="-928688" algn="l" defTabSz="3721100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7pPr>
      <a:lvl8pPr marL="9742488" indent="-928688" algn="l" defTabSz="3721100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8pPr>
      <a:lvl9pPr marL="10199688" indent="-928688" algn="l" defTabSz="3721100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chart" Target="../charts/chart1.xml"/><Relationship Id="rId6" Type="http://schemas.openxmlformats.org/officeDocument/2006/relationships/chart" Target="../charts/chart2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5000">
              <a:srgbClr val="014C94"/>
            </a:gs>
            <a:gs pos="92000">
              <a:srgbClr val="014C94"/>
            </a:gs>
            <a:gs pos="50000">
              <a:srgbClr val="81D1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6"/>
          <p:cNvSpPr>
            <a:spLocks noChangeArrowheads="1"/>
          </p:cNvSpPr>
          <p:nvPr/>
        </p:nvSpPr>
        <p:spPr bwMode="auto">
          <a:xfrm>
            <a:off x="914400" y="4876800"/>
            <a:ext cx="31089600" cy="586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1027" name="Rectangle 56"/>
          <p:cNvSpPr>
            <a:spLocks noChangeArrowheads="1"/>
          </p:cNvSpPr>
          <p:nvPr/>
        </p:nvSpPr>
        <p:spPr bwMode="auto">
          <a:xfrm>
            <a:off x="833438" y="487363"/>
            <a:ext cx="31246762" cy="3398837"/>
          </a:xfrm>
          <a:prstGeom prst="rect">
            <a:avLst/>
          </a:prstGeom>
          <a:solidFill>
            <a:srgbClr val="BBE4F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267200" y="720724"/>
            <a:ext cx="24336374" cy="27077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3482" tIns="83482" rIns="83482" bIns="83482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AU" sz="8000" b="1" dirty="0" smtClean="0">
                <a:solidFill>
                  <a:srgbClr val="014C94"/>
                </a:solidFill>
                <a:latin typeface="Calibri"/>
                <a:cs typeface="Calibri"/>
              </a:rPr>
              <a:t>Numbers Comparison during Arithmetic Task:</a:t>
            </a:r>
            <a:r>
              <a:rPr lang="en-AU" sz="7500" b="1" dirty="0" smtClean="0">
                <a:solidFill>
                  <a:srgbClr val="014C94"/>
                </a:solidFill>
                <a:latin typeface="Calibri"/>
                <a:cs typeface="Calibri"/>
              </a:rPr>
              <a:t> </a:t>
            </a:r>
          </a:p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AU" sz="7500" b="1" dirty="0" smtClean="0">
                <a:solidFill>
                  <a:srgbClr val="014C94"/>
                </a:solidFill>
                <a:latin typeface="Calibri"/>
                <a:cs typeface="Calibri"/>
              </a:rPr>
              <a:t>Evidence from the Compatibility Effect.</a:t>
            </a:r>
            <a:endParaRPr lang="en-AU" sz="7500" b="1" dirty="0" smtClean="0">
              <a:solidFill>
                <a:srgbClr val="014C94"/>
              </a:solidFill>
              <a:latin typeface="Calibri" pitchFamily="34" charset="0"/>
            </a:endParaRPr>
          </a:p>
        </p:txBody>
      </p:sp>
      <p:pic>
        <p:nvPicPr>
          <p:cNvPr id="1041" name="Picture 58" descr="ulbno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762000"/>
            <a:ext cx="2701961" cy="288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9" name="Text Box 77"/>
          <p:cNvSpPr txBox="1">
            <a:spLocks noChangeArrowheads="1"/>
          </p:cNvSpPr>
          <p:nvPr/>
        </p:nvSpPr>
        <p:spPr bwMode="auto">
          <a:xfrm>
            <a:off x="23317200" y="7162800"/>
            <a:ext cx="835342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sz="3000" dirty="0">
              <a:latin typeface="Times New Roman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Arial" charset="0"/>
              </a:rPr>
              <a:t>	</a:t>
            </a:r>
          </a:p>
        </p:txBody>
      </p:sp>
      <p:pic>
        <p:nvPicPr>
          <p:cNvPr id="59" name="Image 58" descr="Logo_LCL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5000" y="609600"/>
            <a:ext cx="3214710" cy="3214710"/>
          </a:xfrm>
          <a:prstGeom prst="rect">
            <a:avLst/>
          </a:prstGeom>
        </p:spPr>
      </p:pic>
      <p:sp>
        <p:nvSpPr>
          <p:cNvPr id="63" name="Rectangle 56"/>
          <p:cNvSpPr>
            <a:spLocks noChangeArrowheads="1"/>
          </p:cNvSpPr>
          <p:nvPr/>
        </p:nvSpPr>
        <p:spPr bwMode="auto">
          <a:xfrm>
            <a:off x="20650200" y="41452800"/>
            <a:ext cx="11353800" cy="1905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spcBef>
                <a:spcPts val="1200"/>
              </a:spcBef>
            </a:pPr>
            <a:r>
              <a:rPr lang="en-US" sz="3600" b="1" dirty="0" smtClean="0">
                <a:solidFill>
                  <a:srgbClr val="014C94"/>
                </a:solidFill>
                <a:latin typeface="Calibri" pitchFamily="34" charset="0"/>
              </a:rPr>
              <a:t>Mathieu Guillaume</a:t>
            </a:r>
            <a:r>
              <a:rPr lang="en-US" sz="3600" b="1" baseline="30000" dirty="0" smtClean="0">
                <a:solidFill>
                  <a:srgbClr val="014C94"/>
                </a:solidFill>
                <a:latin typeface="Calibri" pitchFamily="34" charset="0"/>
              </a:rPr>
              <a:t>1,2</a:t>
            </a:r>
            <a:r>
              <a:rPr lang="en-US" sz="3600" b="1" dirty="0" smtClean="0">
                <a:solidFill>
                  <a:srgbClr val="014C94"/>
                </a:solidFill>
                <a:latin typeface="Calibri" pitchFamily="34" charset="0"/>
              </a:rPr>
              <a:t> </a:t>
            </a:r>
            <a:r>
              <a:rPr lang="fr-BE" sz="3600" b="1" dirty="0" smtClean="0">
                <a:solidFill>
                  <a:srgbClr val="014C94"/>
                </a:solidFill>
                <a:latin typeface="Calibri" pitchFamily="34" charset="0"/>
              </a:rPr>
              <a:t>&amp; Alain Content</a:t>
            </a:r>
            <a:r>
              <a:rPr lang="fr-BE" sz="3600" b="1" baseline="30000" dirty="0" smtClean="0">
                <a:solidFill>
                  <a:srgbClr val="014C94"/>
                </a:solidFill>
                <a:latin typeface="Calibri" pitchFamily="34" charset="0"/>
              </a:rPr>
              <a:t>1</a:t>
            </a:r>
          </a:p>
          <a:p>
            <a:pPr algn="r"/>
            <a:r>
              <a:rPr lang="fr-BE" sz="3600" b="1" baseline="30000" dirty="0" smtClean="0">
                <a:solidFill>
                  <a:srgbClr val="014C94"/>
                </a:solidFill>
                <a:latin typeface="Calibri" pitchFamily="34" charset="0"/>
              </a:rPr>
              <a:t>1 </a:t>
            </a:r>
            <a:r>
              <a:rPr lang="fr-BE" sz="3600" b="1" dirty="0" smtClean="0">
                <a:solidFill>
                  <a:srgbClr val="014C94"/>
                </a:solidFill>
                <a:latin typeface="Calibri" pitchFamily="34" charset="0"/>
              </a:rPr>
              <a:t>Laboratoire Cognition, Langage, Développement , </a:t>
            </a:r>
            <a:r>
              <a:rPr lang="fr-BE" sz="3600" b="1" baseline="30000" dirty="0" smtClean="0">
                <a:solidFill>
                  <a:srgbClr val="014C94"/>
                </a:solidFill>
                <a:latin typeface="Calibri" pitchFamily="34" charset="0"/>
              </a:rPr>
              <a:t>2</a:t>
            </a:r>
            <a:r>
              <a:rPr lang="fr-BE" sz="3600" b="1" dirty="0" smtClean="0">
                <a:solidFill>
                  <a:srgbClr val="014C94"/>
                </a:solidFill>
                <a:latin typeface="Calibri" pitchFamily="34" charset="0"/>
              </a:rPr>
              <a:t> FNRS</a:t>
            </a:r>
          </a:p>
          <a:p>
            <a:pPr algn="r"/>
            <a:r>
              <a:rPr lang="fr-BE" sz="3600" b="1" dirty="0" smtClean="0">
                <a:solidFill>
                  <a:srgbClr val="014C94"/>
                </a:solidFill>
                <a:latin typeface="Calibri" pitchFamily="34" charset="0"/>
              </a:rPr>
              <a:t>Université Libre de Bruxelles   -   maguilla@ulb.ac.be</a:t>
            </a:r>
            <a:endParaRPr lang="en-US" sz="3600" dirty="0">
              <a:solidFill>
                <a:srgbClr val="014C94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23" name="Rectangle 56"/>
          <p:cNvSpPr>
            <a:spLocks noChangeArrowheads="1"/>
          </p:cNvSpPr>
          <p:nvPr/>
        </p:nvSpPr>
        <p:spPr bwMode="auto">
          <a:xfrm>
            <a:off x="838200" y="41452800"/>
            <a:ext cx="19202400" cy="1905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t"/>
          <a:lstStyle/>
          <a:p>
            <a:pPr marL="180000"/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Groen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, G. J., &amp;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Parkman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, J. M. (1972). A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chronometric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analysis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 of simple addition. </a:t>
            </a:r>
            <a:r>
              <a:rPr lang="fr-FR" sz="2400" i="1" dirty="0" err="1" smtClean="0">
                <a:solidFill>
                  <a:srgbClr val="014C94"/>
                </a:solidFill>
                <a:latin typeface="Cambria"/>
                <a:cs typeface="Cambria"/>
              </a:rPr>
              <a:t>Psychological</a:t>
            </a:r>
            <a:r>
              <a:rPr lang="fr-FR" sz="2400" i="1" dirty="0" smtClean="0">
                <a:solidFill>
                  <a:srgbClr val="014C94"/>
                </a:solidFill>
                <a:latin typeface="Cambria"/>
                <a:cs typeface="Cambria"/>
              </a:rPr>
              <a:t> </a:t>
            </a:r>
            <a:r>
              <a:rPr lang="fr-FR" sz="2400" i="1" dirty="0" err="1" smtClean="0">
                <a:solidFill>
                  <a:srgbClr val="014C94"/>
                </a:solidFill>
                <a:latin typeface="Cambria"/>
                <a:cs typeface="Cambria"/>
              </a:rPr>
              <a:t>Review</a:t>
            </a:r>
            <a:r>
              <a:rPr lang="fr-FR" sz="2400" i="1" dirty="0" smtClean="0">
                <a:solidFill>
                  <a:srgbClr val="014C94"/>
                </a:solidFill>
                <a:latin typeface="Cambria"/>
                <a:cs typeface="Cambria"/>
              </a:rPr>
              <a:t>, 79, 329–343.</a:t>
            </a:r>
            <a:endParaRPr lang="fr-FR" sz="2400" dirty="0" smtClean="0">
              <a:solidFill>
                <a:srgbClr val="014C94"/>
              </a:solidFill>
              <a:latin typeface="Cambria"/>
              <a:cs typeface="Cambria"/>
            </a:endParaRPr>
          </a:p>
          <a:p>
            <a:pPr marL="180000"/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Nuerk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, H.,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Weger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, U., &amp;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Willmes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, K. (2001).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Decade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 breaks in the mental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number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 line? Putting the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tens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 and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units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 back in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different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bins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. Cognition ,     82 (1), 25-33.</a:t>
            </a:r>
          </a:p>
          <a:p>
            <a:pPr marL="180000"/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Nys, J., &amp; Content, A. (In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press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).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Complex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 Mental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Arithmetics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. The Contribution of the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Number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Sense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. Canadian Journal of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Experimental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               </a:t>
            </a:r>
            <a:r>
              <a:rPr lang="fr-FR" sz="2400" dirty="0" err="1" smtClean="0">
                <a:solidFill>
                  <a:srgbClr val="014C94"/>
                </a:solidFill>
                <a:latin typeface="Cambria"/>
                <a:cs typeface="Cambria"/>
              </a:rPr>
              <a:t>Psychology</a:t>
            </a:r>
            <a:r>
              <a:rPr lang="fr-FR" sz="2400" dirty="0" smtClean="0">
                <a:solidFill>
                  <a:srgbClr val="014C94"/>
                </a:solidFill>
                <a:latin typeface="Cambria"/>
                <a:cs typeface="Cambria"/>
              </a:rPr>
              <a:t>. </a:t>
            </a:r>
          </a:p>
          <a:p>
            <a:pPr>
              <a:spcBef>
                <a:spcPts val="1200"/>
              </a:spcBef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066800" y="4572000"/>
            <a:ext cx="6248400" cy="1143000"/>
          </a:xfrm>
          <a:prstGeom prst="roundRect">
            <a:avLst/>
          </a:prstGeom>
          <a:gradFill>
            <a:gsLst>
              <a:gs pos="0">
                <a:srgbClr val="014C94"/>
              </a:gs>
              <a:gs pos="74000">
                <a:srgbClr val="014C94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914400" y="11353800"/>
            <a:ext cx="31089600" cy="274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26" name="Rectangle à coins arrondis 25"/>
          <p:cNvSpPr/>
          <p:nvPr/>
        </p:nvSpPr>
        <p:spPr>
          <a:xfrm>
            <a:off x="1066800" y="11125200"/>
            <a:ext cx="6705600" cy="1143000"/>
          </a:xfrm>
          <a:prstGeom prst="roundRect">
            <a:avLst/>
          </a:prstGeom>
          <a:gradFill>
            <a:gsLst>
              <a:gs pos="0">
                <a:srgbClr val="014C94"/>
              </a:gs>
              <a:gs pos="74000">
                <a:srgbClr val="014C94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914400" y="14706600"/>
            <a:ext cx="31089600" cy="335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28" name="Rectangle à coins arrondis 27"/>
          <p:cNvSpPr/>
          <p:nvPr/>
        </p:nvSpPr>
        <p:spPr>
          <a:xfrm>
            <a:off x="1066800" y="14478000"/>
            <a:ext cx="10896600" cy="1143000"/>
          </a:xfrm>
          <a:prstGeom prst="roundRect">
            <a:avLst/>
          </a:prstGeom>
          <a:gradFill>
            <a:gsLst>
              <a:gs pos="0">
                <a:srgbClr val="014C94"/>
              </a:gs>
              <a:gs pos="74000">
                <a:srgbClr val="014C94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56"/>
          <p:cNvSpPr>
            <a:spLocks noChangeArrowheads="1"/>
          </p:cNvSpPr>
          <p:nvPr/>
        </p:nvSpPr>
        <p:spPr bwMode="auto">
          <a:xfrm>
            <a:off x="914400" y="18592800"/>
            <a:ext cx="31089600" cy="762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0" name="Rectangle à coins arrondis 29"/>
          <p:cNvSpPr/>
          <p:nvPr/>
        </p:nvSpPr>
        <p:spPr>
          <a:xfrm>
            <a:off x="1066800" y="18288000"/>
            <a:ext cx="11049000" cy="1143000"/>
          </a:xfrm>
          <a:prstGeom prst="roundRect">
            <a:avLst/>
          </a:prstGeom>
          <a:solidFill>
            <a:srgbClr val="014C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G 3"/>
          <p:cNvGraphicFramePr>
            <a:graphicFrameLocks/>
          </p:cNvGraphicFramePr>
          <p:nvPr/>
        </p:nvGraphicFramePr>
        <p:xfrm>
          <a:off x="15087600" y="18897600"/>
          <a:ext cx="15849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5" name="Group 60"/>
          <p:cNvGraphicFramePr>
            <a:graphicFrameLocks noGrp="1"/>
          </p:cNvGraphicFramePr>
          <p:nvPr/>
        </p:nvGraphicFramePr>
        <p:xfrm>
          <a:off x="1752600" y="20269200"/>
          <a:ext cx="12115799" cy="35814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491202"/>
                <a:gridCol w="3655629"/>
                <a:gridCol w="3968968"/>
              </a:tblGrid>
              <a:tr h="1438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4C94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4C94"/>
                          </a:solidFill>
                          <a:effectLst/>
                          <a:latin typeface="Cambria"/>
                          <a:cs typeface="Cambria"/>
                        </a:rPr>
                        <a:t>RT (msec) ***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4C94"/>
                          </a:solidFill>
                          <a:effectLst/>
                          <a:latin typeface="Cambria"/>
                          <a:cs typeface="Cambria"/>
                        </a:rPr>
                        <a:t>Errors % ***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1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4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4C94"/>
                          </a:solidFill>
                          <a:effectLst/>
                          <a:latin typeface="Cambria"/>
                          <a:cs typeface="Cambria"/>
                        </a:rPr>
                        <a:t>Compatible</a:t>
                      </a:r>
                      <a:endParaRPr kumimoji="0" lang="fr-BE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4C94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400" b="0" i="0" u="none" strike="noStrike" dirty="0" smtClean="0">
                          <a:solidFill>
                            <a:srgbClr val="014C94"/>
                          </a:solidFill>
                          <a:latin typeface="Cambria"/>
                          <a:cs typeface="Cambria"/>
                        </a:rPr>
                        <a:t>638,46</a:t>
                      </a:r>
                      <a:endParaRPr lang="fr-FR" sz="4400" b="0" i="0" u="none" strike="noStrike" dirty="0">
                        <a:solidFill>
                          <a:srgbClr val="014C94"/>
                        </a:solidFill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400" b="0" i="0" u="none" strike="noStrike" dirty="0" smtClean="0">
                          <a:solidFill>
                            <a:srgbClr val="014C94"/>
                          </a:solidFill>
                          <a:latin typeface="Cambria"/>
                          <a:cs typeface="Cambria"/>
                        </a:rPr>
                        <a:t>0,89</a:t>
                      </a:r>
                      <a:endParaRPr lang="fr-FR" sz="4400" b="0" i="0" u="none" strike="noStrike" dirty="0">
                        <a:solidFill>
                          <a:srgbClr val="014C94"/>
                        </a:solidFill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1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4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4C94"/>
                          </a:solidFill>
                          <a:effectLst/>
                          <a:latin typeface="Cambria"/>
                          <a:cs typeface="Cambria"/>
                        </a:rPr>
                        <a:t> Incompatible</a:t>
                      </a:r>
                      <a:endParaRPr kumimoji="0" lang="fr-BE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4C94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400" b="0" i="0" u="none" strike="noStrike" dirty="0" smtClean="0">
                          <a:solidFill>
                            <a:srgbClr val="014C94"/>
                          </a:solidFill>
                          <a:latin typeface="Cambria"/>
                          <a:cs typeface="Cambria"/>
                        </a:rPr>
                        <a:t>682,45</a:t>
                      </a:r>
                      <a:endParaRPr lang="fr-FR" sz="4400" b="0" i="0" u="none" strike="noStrike" dirty="0">
                        <a:solidFill>
                          <a:srgbClr val="014C94"/>
                        </a:solidFill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400" b="0" i="0" u="none" strike="noStrike" dirty="0" smtClean="0">
                          <a:solidFill>
                            <a:srgbClr val="014C94"/>
                          </a:solidFill>
                          <a:latin typeface="Cambria"/>
                          <a:cs typeface="Cambria"/>
                        </a:rPr>
                        <a:t>4,68</a:t>
                      </a:r>
                      <a:endParaRPr lang="fr-FR" sz="4400" b="0" i="0" u="none" strike="noStrike" dirty="0">
                        <a:solidFill>
                          <a:srgbClr val="014C94"/>
                        </a:solidFill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18364200" y="188214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cap="small" dirty="0" smtClean="0">
                <a:solidFill>
                  <a:srgbClr val="2D699E"/>
                </a:solidFill>
                <a:latin typeface="Cambria"/>
                <a:cs typeface="Cambria"/>
              </a:rPr>
              <a:t> ***</a:t>
            </a:r>
            <a:endParaRPr lang="fr-FR" sz="5400" dirty="0">
              <a:solidFill>
                <a:srgbClr val="2D699E"/>
              </a:solidFill>
            </a:endParaRPr>
          </a:p>
        </p:txBody>
      </p:sp>
      <p:sp>
        <p:nvSpPr>
          <p:cNvPr id="31" name="Rectangle 56"/>
          <p:cNvSpPr>
            <a:spLocks noChangeArrowheads="1"/>
          </p:cNvSpPr>
          <p:nvPr/>
        </p:nvSpPr>
        <p:spPr bwMode="auto">
          <a:xfrm>
            <a:off x="838200" y="26898600"/>
            <a:ext cx="31165800" cy="800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2" name="Rectangle à coins arrondis 31"/>
          <p:cNvSpPr/>
          <p:nvPr/>
        </p:nvSpPr>
        <p:spPr>
          <a:xfrm>
            <a:off x="1066800" y="26670000"/>
            <a:ext cx="8229600" cy="1143000"/>
          </a:xfrm>
          <a:prstGeom prst="roundRect">
            <a:avLst/>
          </a:prstGeom>
          <a:gradFill>
            <a:gsLst>
              <a:gs pos="0">
                <a:srgbClr val="014C94"/>
              </a:gs>
              <a:gs pos="74000">
                <a:srgbClr val="014C94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3" name="Group 60"/>
          <p:cNvGraphicFramePr>
            <a:graphicFrameLocks noGrp="1"/>
          </p:cNvGraphicFramePr>
          <p:nvPr/>
        </p:nvGraphicFramePr>
        <p:xfrm>
          <a:off x="1752600" y="28651200"/>
          <a:ext cx="12115799" cy="35814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491202"/>
                <a:gridCol w="3655629"/>
                <a:gridCol w="3968968"/>
              </a:tblGrid>
              <a:tr h="1438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4C94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4C94"/>
                          </a:solidFill>
                          <a:effectLst/>
                          <a:latin typeface="Cambria"/>
                          <a:cs typeface="Cambria"/>
                        </a:rPr>
                        <a:t>RT (sec) 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4C94"/>
                          </a:solidFill>
                          <a:effectLst/>
                          <a:latin typeface="Cambria"/>
                          <a:cs typeface="Cambria"/>
                        </a:rPr>
                        <a:t>Errors %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1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4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4C94"/>
                          </a:solidFill>
                          <a:effectLst/>
                          <a:latin typeface="Cambria"/>
                          <a:cs typeface="Cambria"/>
                        </a:rPr>
                        <a:t>Compatible</a:t>
                      </a:r>
                      <a:endParaRPr kumimoji="0" lang="fr-BE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4C94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400" b="0" i="0" u="none" strike="noStrike" dirty="0" smtClean="0">
                          <a:solidFill>
                            <a:srgbClr val="014C94"/>
                          </a:solidFill>
                          <a:latin typeface="Cambria"/>
                          <a:cs typeface="Cambria"/>
                        </a:rPr>
                        <a:t>7,126</a:t>
                      </a:r>
                      <a:endParaRPr lang="fr-FR" sz="4400" b="0" i="0" u="none" strike="noStrike" dirty="0">
                        <a:solidFill>
                          <a:srgbClr val="014C94"/>
                        </a:solidFill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400" b="0" i="0" u="none" strike="noStrike" dirty="0" smtClean="0">
                          <a:solidFill>
                            <a:srgbClr val="014C94"/>
                          </a:solidFill>
                          <a:latin typeface="Cambria"/>
                          <a:cs typeface="Cambria"/>
                        </a:rPr>
                        <a:t>5,68</a:t>
                      </a:r>
                      <a:endParaRPr lang="fr-FR" sz="4400" b="0" i="0" u="none" strike="noStrike" dirty="0">
                        <a:solidFill>
                          <a:srgbClr val="014C94"/>
                        </a:solidFill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1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4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4C94"/>
                          </a:solidFill>
                          <a:effectLst/>
                          <a:latin typeface="Cambria"/>
                          <a:cs typeface="Cambria"/>
                        </a:rPr>
                        <a:t> Incompatible</a:t>
                      </a:r>
                      <a:endParaRPr kumimoji="0" lang="fr-BE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4C94"/>
                        </a:solidFill>
                        <a:effectLst/>
                        <a:latin typeface="Cambria"/>
                        <a:cs typeface="Cambria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400" b="0" i="0" u="none" strike="noStrike" dirty="0" smtClean="0">
                          <a:solidFill>
                            <a:srgbClr val="014C94"/>
                          </a:solidFill>
                          <a:latin typeface="Cambria"/>
                          <a:cs typeface="Cambria"/>
                        </a:rPr>
                        <a:t>7,593</a:t>
                      </a:r>
                      <a:endParaRPr lang="fr-FR" sz="4400" b="0" i="0" u="none" strike="noStrike" dirty="0">
                        <a:solidFill>
                          <a:srgbClr val="014C94"/>
                        </a:solidFill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3367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400" b="0" i="0" u="none" strike="noStrike" dirty="0" smtClean="0">
                          <a:solidFill>
                            <a:srgbClr val="014C94"/>
                          </a:solidFill>
                          <a:latin typeface="Cambria"/>
                          <a:cs typeface="Cambria"/>
                        </a:rPr>
                        <a:t>3,81</a:t>
                      </a:r>
                      <a:endParaRPr lang="fr-FR" sz="4400" b="0" i="0" u="none" strike="noStrike" dirty="0">
                        <a:solidFill>
                          <a:srgbClr val="014C94"/>
                        </a:solidFill>
                        <a:latin typeface="Cambria"/>
                        <a:cs typeface="Cambri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4" name="G 3"/>
          <p:cNvGraphicFramePr>
            <a:graphicFrameLocks/>
          </p:cNvGraphicFramePr>
          <p:nvPr/>
        </p:nvGraphicFramePr>
        <p:xfrm>
          <a:off x="15087600" y="27127200"/>
          <a:ext cx="15849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5" name="ZoneTexte 34"/>
          <p:cNvSpPr txBox="1"/>
          <p:nvPr/>
        </p:nvSpPr>
        <p:spPr>
          <a:xfrm>
            <a:off x="18516600" y="27127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cap="small" dirty="0" smtClean="0">
                <a:solidFill>
                  <a:srgbClr val="2D699E"/>
                </a:solidFill>
                <a:latin typeface="Cambria"/>
                <a:cs typeface="Cambria"/>
              </a:rPr>
              <a:t> **</a:t>
            </a:r>
            <a:endParaRPr lang="fr-FR" sz="5400" dirty="0">
              <a:solidFill>
                <a:srgbClr val="2D699E"/>
              </a:solidFill>
            </a:endParaRPr>
          </a:p>
        </p:txBody>
      </p:sp>
      <p:sp>
        <p:nvSpPr>
          <p:cNvPr id="36" name="Rectangle 56"/>
          <p:cNvSpPr>
            <a:spLocks noChangeArrowheads="1"/>
          </p:cNvSpPr>
          <p:nvPr/>
        </p:nvSpPr>
        <p:spPr bwMode="auto">
          <a:xfrm>
            <a:off x="838200" y="35585400"/>
            <a:ext cx="31165800" cy="563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37" name="Rectangle à coins arrondis 36"/>
          <p:cNvSpPr/>
          <p:nvPr/>
        </p:nvSpPr>
        <p:spPr>
          <a:xfrm>
            <a:off x="1066800" y="35280600"/>
            <a:ext cx="7696200" cy="1143000"/>
          </a:xfrm>
          <a:prstGeom prst="roundRect">
            <a:avLst/>
          </a:prstGeom>
          <a:gradFill>
            <a:gsLst>
              <a:gs pos="0">
                <a:srgbClr val="014C94"/>
              </a:gs>
              <a:gs pos="74000">
                <a:srgbClr val="014C94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1447800" y="4572000"/>
            <a:ext cx="30175200" cy="3950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fr-FR" sz="5400" cap="small" dirty="0" smtClean="0">
                <a:solidFill>
                  <a:schemeClr val="bg1"/>
                </a:solidFill>
                <a:latin typeface="Cambria"/>
                <a:cs typeface="Cambria"/>
              </a:rPr>
              <a:t>Research question</a:t>
            </a:r>
          </a:p>
          <a:p>
            <a:pPr algn="just">
              <a:spcBef>
                <a:spcPts val="2400"/>
              </a:spcBef>
              <a:spcAft>
                <a:spcPts val="0"/>
              </a:spcAft>
            </a:pP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In basic addition, it is well-known that children will rather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count from the larger 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of the two addends. In other words, they will rather use </a:t>
            </a:r>
            <a:r>
              <a:rPr lang="en-US" sz="4400" i="1" dirty="0" smtClean="0">
                <a:solidFill>
                  <a:srgbClr val="014C94"/>
                </a:solidFill>
                <a:latin typeface="Cambria"/>
                <a:cs typeface="Cambria"/>
              </a:rPr>
              <a:t>Max + Min strategies 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(Groen &amp; Parkman, 1972).</a:t>
            </a:r>
          </a:p>
          <a:p>
            <a:pPr algn="just">
              <a:spcBef>
                <a:spcPts val="2400"/>
              </a:spcBef>
              <a:spcAft>
                <a:spcPts val="0"/>
              </a:spcAft>
            </a:pP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However, it remains still unclear to what extent adults will rather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calculate from the larger 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of the two operands in a complex operation such as “</a:t>
            </a:r>
            <a:r>
              <a:rPr lang="en-US" sz="4400" i="1" dirty="0" smtClean="0">
                <a:solidFill>
                  <a:srgbClr val="014C94"/>
                </a:solidFill>
                <a:latin typeface="Cambria"/>
                <a:cs typeface="Cambria"/>
              </a:rPr>
              <a:t>48 + 27 = ?” 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or “</a:t>
            </a:r>
            <a:r>
              <a:rPr lang="en-US" sz="4400" i="1" dirty="0" smtClean="0">
                <a:solidFill>
                  <a:srgbClr val="014C94"/>
                </a:solidFill>
                <a:latin typeface="Cambria"/>
                <a:cs typeface="Cambria"/>
              </a:rPr>
              <a:t>25 + 46 = ?”. 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Recently, Nys and Content (in press) observed that their participants tended to add from the larger number, which means that they were sensitive to the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position of the higher operand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. </a:t>
            </a:r>
          </a:p>
          <a:p>
            <a:pPr algn="just">
              <a:spcBef>
                <a:spcPts val="2400"/>
              </a:spcBef>
              <a:spcAft>
                <a:spcPts val="0"/>
              </a:spcAft>
            </a:pP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This position effect supports therefore the existence of an early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numbers comparison stage 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during arithmetic processing. </a:t>
            </a:r>
          </a:p>
          <a:p>
            <a:pPr algn="just">
              <a:spcBef>
                <a:spcPts val="4800"/>
              </a:spcBef>
              <a:spcAft>
                <a:spcPts val="0"/>
              </a:spcAft>
            </a:pPr>
            <a:r>
              <a:rPr lang="en-US" sz="5400" cap="small" dirty="0" smtClean="0">
                <a:solidFill>
                  <a:schemeClr val="bg1"/>
                </a:solidFill>
                <a:latin typeface="Cambria"/>
                <a:cs typeface="Cambria"/>
              </a:rPr>
              <a:t>Compatibility effect</a:t>
            </a:r>
          </a:p>
          <a:p>
            <a:pPr algn="just">
              <a:spcBef>
                <a:spcPts val="4800"/>
              </a:spcBef>
              <a:spcAft>
                <a:spcPts val="0"/>
              </a:spcAft>
            </a:pP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Nuerk, Weger and Willmes (2001) observed that two two-digits Arabic numbers are easier to compare if they are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compatible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, i.e. if the larger decade is associated to the larger unit “</a:t>
            </a:r>
            <a:r>
              <a:rPr lang="en-US" sz="4400" i="1" dirty="0" smtClean="0">
                <a:solidFill>
                  <a:srgbClr val="014C94"/>
                </a:solidFill>
                <a:latin typeface="Cambria"/>
                <a:cs typeface="Cambria"/>
              </a:rPr>
              <a:t>48 _ 27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” than if they are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incompatible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 “</a:t>
            </a:r>
            <a:r>
              <a:rPr lang="en-US" sz="4400" i="1" dirty="0" smtClean="0">
                <a:solidFill>
                  <a:srgbClr val="014C94"/>
                </a:solidFill>
                <a:latin typeface="Cambria"/>
                <a:cs typeface="Cambria"/>
              </a:rPr>
              <a:t>47 _ 28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”.</a:t>
            </a:r>
          </a:p>
          <a:p>
            <a:pPr algn="just">
              <a:spcBef>
                <a:spcPts val="4800"/>
              </a:spcBef>
              <a:spcAft>
                <a:spcPts val="0"/>
              </a:spcAft>
            </a:pPr>
            <a:r>
              <a:rPr lang="en-US" sz="5400" cap="small" dirty="0" smtClean="0">
                <a:solidFill>
                  <a:schemeClr val="bg1"/>
                </a:solidFill>
                <a:latin typeface="Cambria"/>
                <a:cs typeface="Cambria"/>
              </a:rPr>
              <a:t>Aim of the study and Methodology</a:t>
            </a:r>
          </a:p>
          <a:p>
            <a:pPr algn="just">
              <a:spcBef>
                <a:spcPts val="4200"/>
              </a:spcBef>
              <a:spcAft>
                <a:spcPts val="0"/>
              </a:spcAft>
            </a:pP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We assess the existence of a numbers comparison stage during arithmetic processing by evaluating the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influence of the compatibility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 of the two operands on behavioral and oculometric data in both a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numbers comparison task 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and a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complex additions resolution task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. To do so, we manipulate the compatibility of 96 pairs of two-digit numbers. </a:t>
            </a:r>
          </a:p>
          <a:p>
            <a:pPr algn="just">
              <a:spcBef>
                <a:spcPts val="4200"/>
              </a:spcBef>
              <a:spcAft>
                <a:spcPts val="0"/>
              </a:spcAft>
            </a:pPr>
            <a:r>
              <a:rPr lang="en-US" sz="5400" cap="small" dirty="0" smtClean="0">
                <a:solidFill>
                  <a:schemeClr val="bg1"/>
                </a:solidFill>
                <a:latin typeface="Cambria"/>
                <a:cs typeface="Cambria"/>
              </a:rPr>
              <a:t>Results – Numbers comparison task							</a:t>
            </a:r>
          </a:p>
          <a:p>
            <a:pPr algn="just">
              <a:spcBef>
                <a:spcPts val="3600"/>
              </a:spcBef>
              <a:spcAft>
                <a:spcPts val="0"/>
              </a:spcAft>
            </a:pPr>
            <a:r>
              <a:rPr lang="en-US" sz="5400" cap="small" dirty="0" smtClean="0">
                <a:solidFill>
                  <a:schemeClr val="bg1"/>
                </a:solidFill>
                <a:latin typeface="Cambria"/>
                <a:cs typeface="Cambria"/>
              </a:rPr>
              <a:t>										  										</a:t>
            </a:r>
            <a:endParaRPr lang="en-US" sz="5400" cap="small" dirty="0" smtClean="0">
              <a:solidFill>
                <a:srgbClr val="2D699E"/>
              </a:solidFill>
              <a:latin typeface="Cambria"/>
              <a:cs typeface="Cambria"/>
            </a:endParaRPr>
          </a:p>
          <a:p>
            <a:pPr algn="just">
              <a:spcAft>
                <a:spcPts val="1200"/>
              </a:spcAft>
            </a:pPr>
            <a:endParaRPr lang="fr-FR" sz="4000" dirty="0" smtClean="0">
              <a:latin typeface="Cambria"/>
              <a:cs typeface="Cambri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sz="4000" dirty="0" smtClean="0">
                <a:latin typeface="Cambria"/>
                <a:cs typeface="Cambria"/>
              </a:rPr>
              <a:t>																			     </a:t>
            </a:r>
          </a:p>
          <a:p>
            <a:pPr>
              <a:spcAft>
                <a:spcPts val="1200"/>
              </a:spcAft>
            </a:pPr>
            <a:endParaRPr lang="fr-FR" sz="4000" dirty="0" smtClean="0">
              <a:latin typeface="Cambria"/>
              <a:cs typeface="Cambria"/>
            </a:endParaRPr>
          </a:p>
          <a:p>
            <a:pPr>
              <a:spcAft>
                <a:spcPts val="1200"/>
              </a:spcAft>
            </a:pPr>
            <a:r>
              <a:rPr lang="fr-FR" sz="4000" dirty="0" smtClean="0">
                <a:latin typeface="Cambria"/>
                <a:cs typeface="Cambria"/>
              </a:rPr>
              <a:t> </a:t>
            </a:r>
          </a:p>
          <a:p>
            <a:pPr>
              <a:spcAft>
                <a:spcPts val="1200"/>
              </a:spcAft>
            </a:pPr>
            <a:endParaRPr lang="fr-FR" sz="4000" dirty="0" smtClean="0">
              <a:latin typeface="Cambria"/>
              <a:cs typeface="Cambria"/>
            </a:endParaRPr>
          </a:p>
          <a:p>
            <a:pPr>
              <a:spcAft>
                <a:spcPts val="0"/>
              </a:spcAft>
            </a:pPr>
            <a:endParaRPr lang="fr-FR" sz="4000" dirty="0" smtClean="0">
              <a:latin typeface="Cambria"/>
              <a:cs typeface="Cambria"/>
            </a:endParaRPr>
          </a:p>
          <a:p>
            <a:pPr>
              <a:spcAft>
                <a:spcPts val="0"/>
              </a:spcAft>
            </a:pPr>
            <a:r>
              <a:rPr lang="fr-FR" sz="4000" dirty="0" smtClean="0">
                <a:latin typeface="Cambria"/>
                <a:cs typeface="Cambria"/>
              </a:rPr>
              <a:t>   </a:t>
            </a:r>
            <a:r>
              <a:rPr lang="en-US" b="1" dirty="0" smtClean="0">
                <a:solidFill>
                  <a:srgbClr val="014C94"/>
                </a:solidFill>
                <a:latin typeface="Cambria"/>
                <a:cs typeface="Cambria"/>
              </a:rPr>
              <a:t>Mean Response Times and Errors Rates for compatible and incompatible 	Proportion of eye fixations duration (in percent) on the larger number and on the</a:t>
            </a:r>
            <a:br>
              <a:rPr lang="en-US" b="1" dirty="0" smtClean="0">
                <a:solidFill>
                  <a:srgbClr val="014C94"/>
                </a:solidFill>
                <a:latin typeface="Cambria"/>
                <a:cs typeface="Cambria"/>
              </a:rPr>
            </a:br>
            <a:r>
              <a:rPr lang="en-US" b="1" dirty="0" smtClean="0">
                <a:solidFill>
                  <a:srgbClr val="014C94"/>
                </a:solidFill>
                <a:latin typeface="Cambria"/>
                <a:cs typeface="Cambria"/>
              </a:rPr>
              <a:t>    pairs of numbers.								      					 smaller number in function of the compatibility of the two numbers.</a:t>
            </a:r>
          </a:p>
          <a:p>
            <a:pPr>
              <a:spcAft>
                <a:spcPts val="0"/>
              </a:spcAft>
            </a:pPr>
            <a:endParaRPr lang="en-US" sz="5400" cap="small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>
              <a:spcAft>
                <a:spcPts val="0"/>
              </a:spcAft>
            </a:pPr>
            <a:r>
              <a:rPr lang="en-US" sz="5400" cap="small" dirty="0" smtClean="0">
                <a:solidFill>
                  <a:schemeClr val="bg1"/>
                </a:solidFill>
                <a:latin typeface="Cambria"/>
                <a:cs typeface="Cambria"/>
              </a:rPr>
              <a:t>Results – Arithmetic task</a:t>
            </a:r>
            <a:r>
              <a:rPr lang="fr-FR" sz="4000" dirty="0" smtClean="0">
                <a:latin typeface="Cambria"/>
                <a:cs typeface="Cambria"/>
              </a:rPr>
              <a:t>	</a:t>
            </a:r>
          </a:p>
          <a:p>
            <a:pPr>
              <a:spcAft>
                <a:spcPts val="1200"/>
              </a:spcAft>
            </a:pPr>
            <a:endParaRPr lang="fr-FR" sz="4000" dirty="0" smtClean="0">
              <a:latin typeface="Cambria"/>
              <a:cs typeface="Cambria"/>
            </a:endParaRPr>
          </a:p>
          <a:p>
            <a:pPr>
              <a:spcAft>
                <a:spcPts val="1200"/>
              </a:spcAft>
            </a:pPr>
            <a:endParaRPr lang="fr-FR" sz="4000" dirty="0" smtClean="0">
              <a:latin typeface="Cambria"/>
              <a:cs typeface="Cambria"/>
            </a:endParaRPr>
          </a:p>
          <a:p>
            <a:pPr>
              <a:spcAft>
                <a:spcPts val="1200"/>
              </a:spcAft>
            </a:pPr>
            <a:r>
              <a:rPr lang="fr-FR" sz="4000" dirty="0" smtClean="0">
                <a:latin typeface="Cambria"/>
                <a:cs typeface="Cambria"/>
              </a:rPr>
              <a:t>				</a:t>
            </a:r>
            <a:endParaRPr lang="fr-FR" sz="4000" dirty="0" smtClean="0">
              <a:solidFill>
                <a:srgbClr val="FF6600"/>
              </a:solidFill>
              <a:latin typeface="Cambria"/>
              <a:cs typeface="Cambria"/>
            </a:endParaRPr>
          </a:p>
          <a:p>
            <a:pPr>
              <a:spcAft>
                <a:spcPts val="1200"/>
              </a:spcAft>
            </a:pPr>
            <a:r>
              <a:rPr lang="fr-FR" sz="4000" dirty="0" smtClean="0">
                <a:latin typeface="Cambria"/>
                <a:cs typeface="Cambria"/>
              </a:rPr>
              <a:t>				</a:t>
            </a:r>
          </a:p>
          <a:p>
            <a:pPr>
              <a:spcAft>
                <a:spcPts val="1200"/>
              </a:spcAft>
            </a:pPr>
            <a:endParaRPr lang="fr-FR" sz="4000" dirty="0" smtClean="0">
              <a:latin typeface="Cambria"/>
              <a:cs typeface="Cambria"/>
            </a:endParaRPr>
          </a:p>
          <a:p>
            <a:pPr>
              <a:spcAft>
                <a:spcPts val="1200"/>
              </a:spcAft>
            </a:pPr>
            <a:endParaRPr lang="fr-FR" sz="4000" dirty="0" smtClean="0">
              <a:latin typeface="Cambria"/>
              <a:cs typeface="Cambria"/>
            </a:endParaRPr>
          </a:p>
          <a:p>
            <a:pPr>
              <a:spcAft>
                <a:spcPts val="1200"/>
              </a:spcAft>
            </a:pPr>
            <a:endParaRPr lang="fr-FR" sz="4000" dirty="0" smtClean="0">
              <a:latin typeface="Cambria"/>
              <a:cs typeface="Cambria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4000" dirty="0" smtClean="0">
                <a:latin typeface="Cambria"/>
                <a:cs typeface="Cambria"/>
              </a:rPr>
              <a:t>   </a:t>
            </a:r>
            <a:r>
              <a:rPr lang="en-US" b="1" dirty="0" smtClean="0">
                <a:solidFill>
                  <a:srgbClr val="014C94"/>
                </a:solidFill>
                <a:latin typeface="Cambria"/>
                <a:cs typeface="Cambria"/>
              </a:rPr>
              <a:t>Mean Response Times and Errors Rates for compatible and incompatible 	Proportion of eye fixations duration (in percent) on the larger number and on the</a:t>
            </a:r>
            <a:br>
              <a:rPr lang="en-US" b="1" dirty="0" smtClean="0">
                <a:solidFill>
                  <a:srgbClr val="014C94"/>
                </a:solidFill>
                <a:latin typeface="Cambria"/>
                <a:cs typeface="Cambria"/>
              </a:rPr>
            </a:br>
            <a:r>
              <a:rPr lang="en-US" b="1" dirty="0" smtClean="0">
                <a:solidFill>
                  <a:srgbClr val="014C94"/>
                </a:solidFill>
                <a:latin typeface="Cambria"/>
                <a:cs typeface="Cambria"/>
              </a:rPr>
              <a:t>    pairs of operands.								      				smaller number in function of the compatibility of the two numbers (during the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14C94"/>
                </a:solidFill>
                <a:latin typeface="Cambria"/>
                <a:cs typeface="Cambria"/>
              </a:rPr>
              <a:t> 													       			first second of resolution).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solidFill>
                <a:srgbClr val="2D699E"/>
              </a:solidFill>
              <a:latin typeface="Cambria"/>
              <a:cs typeface="Cambria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5400" cap="small" dirty="0" smtClean="0">
                <a:solidFill>
                  <a:schemeClr val="bg1"/>
                </a:solidFill>
                <a:latin typeface="Cambria"/>
                <a:cs typeface="Cambria"/>
              </a:rPr>
              <a:t>Discussion – Conclusion</a:t>
            </a:r>
          </a:p>
          <a:p>
            <a:pPr>
              <a:spcBef>
                <a:spcPts val="4200"/>
              </a:spcBef>
            </a:pP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First, we replicated the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compatibility effect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 in the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numbers comparison task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: compatible numbers were more efficiently compared than incompatible ones. We also found an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asymmetry in eye fixations durations 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that corroborates our results. </a:t>
            </a:r>
          </a:p>
          <a:p>
            <a:pPr>
              <a:spcBef>
                <a:spcPts val="600"/>
              </a:spcBef>
            </a:pP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Second, we observed a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compatibility effect 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on response times in the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arithmetic task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. Moreover, we observed an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asymmetry in early eye fixations durations 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that is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similar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 to the one observed in the numbers comparison task.</a:t>
            </a:r>
          </a:p>
          <a:p>
            <a:pPr>
              <a:spcBef>
                <a:spcPts val="600"/>
              </a:spcBef>
            </a:pP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Taken together, these results suggest that adding two numbers by the use of a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non-separative strategy 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involve an early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numerical comparison stage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, which could influence the </a:t>
            </a:r>
            <a:r>
              <a:rPr lang="en-US" sz="4400" b="1" dirty="0" smtClean="0">
                <a:solidFill>
                  <a:srgbClr val="014C94"/>
                </a:solidFill>
                <a:latin typeface="Cambria"/>
                <a:cs typeface="Cambria"/>
              </a:rPr>
              <a:t>execution of the strategy</a:t>
            </a:r>
            <a:r>
              <a:rPr lang="en-US" sz="4400" dirty="0" smtClean="0">
                <a:solidFill>
                  <a:srgbClr val="014C94"/>
                </a:solidFill>
                <a:latin typeface="Cambria"/>
                <a:cs typeface="Cambria"/>
              </a:rPr>
              <a:t>.</a:t>
            </a:r>
            <a:endParaRPr lang="fr-FR" sz="4400" dirty="0" smtClean="0">
              <a:solidFill>
                <a:srgbClr val="014C94"/>
              </a:solidFill>
              <a:latin typeface="Cambria"/>
              <a:cs typeface="Cambria"/>
            </a:endParaRPr>
          </a:p>
          <a:p>
            <a:pPr>
              <a:spcBef>
                <a:spcPts val="3600"/>
              </a:spcBef>
              <a:spcAft>
                <a:spcPts val="0"/>
              </a:spcAft>
            </a:pPr>
            <a:endParaRPr lang="en-US" sz="5400" cap="small" dirty="0" smtClean="0">
              <a:solidFill>
                <a:schemeClr val="bg1"/>
              </a:solidFill>
              <a:latin typeface="Cambria"/>
              <a:cs typeface="Cambria"/>
            </a:endParaRP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fr-FR" b="1" dirty="0" smtClean="0">
                <a:latin typeface="Cambria"/>
                <a:cs typeface="Cambria"/>
              </a:rPr>
              <a:t/>
            </a:r>
            <a:br>
              <a:rPr lang="fr-FR" b="1" dirty="0" smtClean="0">
                <a:latin typeface="Cambria"/>
                <a:cs typeface="Cambria"/>
              </a:rPr>
            </a:br>
            <a:r>
              <a:rPr lang="fr-FR" b="1" dirty="0" smtClean="0">
                <a:latin typeface="Cambria"/>
                <a:cs typeface="Cambria"/>
              </a:rPr>
              <a:t>	</a:t>
            </a:r>
            <a:endParaRPr lang="fr-FR" dirty="0" smtClean="0">
              <a:latin typeface="Cambria"/>
              <a:cs typeface="Cambria"/>
            </a:endParaRPr>
          </a:p>
        </p:txBody>
      </p:sp>
      <p:pic>
        <p:nvPicPr>
          <p:cNvPr id="38" name="Image 37" descr="Logo_FNRS_EN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7200" y="2209800"/>
            <a:ext cx="2247900" cy="142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Sub>
          <a:bldChart bld="series"/>
        </p:bldSub>
      </p:bldGraphic>
      <p:bldGraphic spid="34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4198</TotalTime>
  <Words>779</Words>
  <Application>Microsoft Macintosh PowerPoint</Application>
  <PresentationFormat>Personnalisé</PresentationFormat>
  <Paragraphs>64</Paragraphs>
  <Slides>1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 Design</vt:lpstr>
      <vt:lpstr>Diapositive 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 -  Powerpoint templates for scientific poster</dc:title>
  <dc:subject/>
  <dc:creator/>
  <cp:keywords/>
  <dc:description/>
  <cp:lastModifiedBy>Mathieu Guillaume</cp:lastModifiedBy>
  <cp:revision>1091</cp:revision>
  <cp:lastPrinted>2010-11-24T13:49:24Z</cp:lastPrinted>
  <dcterms:created xsi:type="dcterms:W3CDTF">2011-02-22T15:23:45Z</dcterms:created>
  <dcterms:modified xsi:type="dcterms:W3CDTF">2011-02-22T15:24:07Z</dcterms:modified>
  <cp:category/>
</cp:coreProperties>
</file>